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2" r:id="rId3"/>
    <p:sldId id="291" r:id="rId4"/>
    <p:sldId id="293" r:id="rId5"/>
    <p:sldId id="299" r:id="rId6"/>
    <p:sldId id="294" r:id="rId7"/>
    <p:sldId id="295" r:id="rId8"/>
    <p:sldId id="296" r:id="rId9"/>
    <p:sldId id="297" r:id="rId10"/>
    <p:sldId id="298" r:id="rId11"/>
  </p:sldIdLst>
  <p:sldSz cx="9144000" cy="6858000" type="screen4x3"/>
  <p:notesSz cx="7077075" cy="9051925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19"/>
    <a:srgbClr val="006036"/>
    <a:srgbClr val="FFFFFF"/>
    <a:srgbClr val="000000"/>
    <a:srgbClr val="FF6600"/>
    <a:srgbClr val="FFCC00"/>
    <a:srgbClr val="FF3399"/>
    <a:srgbClr val="FF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75" d="100"/>
          <a:sy n="75" d="100"/>
        </p:scale>
        <p:origin x="-930" y="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ndo de presentacion gob tam-02.jpg"/>
          <p:cNvPicPr>
            <a:picLocks noChangeAspect="1"/>
          </p:cNvPicPr>
          <p:nvPr userDrawn="1"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  <a:cs typeface="ＭＳ Ｐゴシック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B%20-%20Mapas%20Carteras%20de%20Proyectos%20Metropolitanos.pptx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B%20-%20Mapas%20Carteras%20de%20Proyectos%20Metropolitanos.pptx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B%20-%20Mapas%20Carteras%20de%20Proyectos%20Metropolitanos.pptx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alpha val="5294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fondo de presentacion gob tam-01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4114800" y="395283"/>
            <a:ext cx="50292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PROGRAMA METROPOLITANO DE ORDENAMIENTO TERRITORIAL DE</a:t>
            </a:r>
          </a:p>
          <a:p>
            <a:pPr algn="r"/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TAMPICO (</a:t>
            </a:r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Interestatal</a:t>
            </a:r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 Tamaulipas – Veracruz) En </a:t>
            </a:r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proceso</a:t>
            </a:r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 de </a:t>
            </a:r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actualización</a:t>
            </a:r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 y </a:t>
            </a:r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aprobación</a:t>
            </a:r>
            <a:endParaRPr lang="en-US" sz="2200" dirty="0" smtClean="0">
              <a:solidFill>
                <a:schemeClr val="bg1"/>
              </a:solidFill>
              <a:latin typeface="Avenir LT Std 65 Medium" pitchFamily="34" charset="0"/>
            </a:endParaRPr>
          </a:p>
          <a:p>
            <a:pPr algn="r"/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Fichas</a:t>
            </a:r>
            <a:r>
              <a:rPr lang="en-US" sz="2200" dirty="0" smtClean="0">
                <a:solidFill>
                  <a:schemeClr val="bg1"/>
                </a:solidFill>
                <a:latin typeface="Avenir LT Std 65 Medium" pitchFamily="34" charset="0"/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  <a:latin typeface="Avenir LT Std 65 Medium" pitchFamily="34" charset="0"/>
              </a:rPr>
              <a:t>Técnicas</a:t>
            </a:r>
            <a:endParaRPr lang="en-US" sz="2200" dirty="0" smtClean="0">
              <a:solidFill>
                <a:schemeClr val="bg1"/>
              </a:solidFill>
              <a:latin typeface="Avenir LT Std 65 Medium" pitchFamily="34" charset="0"/>
            </a:endParaRPr>
          </a:p>
          <a:p>
            <a:pPr algn="r"/>
            <a:endParaRPr lang="en-US" sz="2200" dirty="0">
              <a:solidFill>
                <a:schemeClr val="bg1"/>
              </a:solidFill>
              <a:latin typeface="Avenir LT Std 65 Medium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71414"/>
            <a:ext cx="8572560" cy="6715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Rectángulo"/>
          <p:cNvSpPr/>
          <p:nvPr/>
        </p:nvSpPr>
        <p:spPr>
          <a:xfrm>
            <a:off x="714348" y="883920"/>
            <a:ext cx="1967892" cy="330502"/>
          </a:xfrm>
          <a:prstGeom prst="rect">
            <a:avLst/>
          </a:prstGeom>
          <a:solidFill>
            <a:schemeClr val="bg1"/>
          </a:solidFill>
          <a:ln w="34925" cmpd="dbl">
            <a:solidFill>
              <a:srgbClr val="005019"/>
            </a:solidFill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spc="300" dirty="0" smtClean="0">
                <a:solidFill>
                  <a:srgbClr val="FF0000"/>
                </a:solidFill>
                <a:latin typeface="Avenir LT Std 65 Medium" pitchFamily="34" charset="0"/>
              </a:rPr>
              <a:t>Regresar</a:t>
            </a:r>
            <a:endParaRPr lang="es-MX" b="1" spc="300" dirty="0">
              <a:solidFill>
                <a:srgbClr val="FF0000"/>
              </a:solidFill>
              <a:latin typeface="Avenir LT Std 65 Medium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572000" y="2524125"/>
            <a:ext cx="4152900" cy="33527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</a:t>
            </a: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Longitud: 6.38 km.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Calzada: 12 m.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76,560 m2 de pavimento de concreto hidráulico.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Señalamiento vial horizontal y vertical.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RECURSO SOLICITADO PARA EL AÑO 2012: </a:t>
            </a:r>
            <a:r>
              <a:rPr lang="es-MX" sz="1400" b="1" dirty="0" smtClean="0">
                <a:solidFill>
                  <a:schemeClr val="tx1"/>
                </a:solidFill>
                <a:latin typeface="Avenir LT Std 35 Light" pitchFamily="34" charset="0"/>
              </a:rPr>
              <a:t>235 millones de pesos.</a:t>
            </a:r>
          </a:p>
          <a:p>
            <a:endParaRPr lang="es-MX" sz="14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r>
              <a:rPr lang="es-MX" sz="1400" b="1" dirty="0" smtClean="0">
                <a:solidFill>
                  <a:schemeClr val="tx1"/>
                </a:solidFill>
                <a:latin typeface="Avenir LT Std 35 Light" pitchFamily="34" charset="0"/>
              </a:rPr>
              <a:t>NOTA:</a:t>
            </a:r>
          </a:p>
          <a:p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El monto incluye desvío de drenes pluviales, alcantarillas, rejillas y drenaje pluvial complementario.</a:t>
            </a:r>
          </a:p>
          <a:p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En el año 2011 no se asignaron recursos a esta obra.</a:t>
            </a:r>
          </a:p>
          <a:p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En 2010 se asignaron 40.6 </a:t>
            </a:r>
            <a:r>
              <a:rPr lang="es-MX" sz="1400" dirty="0" err="1" smtClean="0">
                <a:solidFill>
                  <a:schemeClr val="tx1"/>
                </a:solidFill>
                <a:latin typeface="Avenir LT Std 35 Light" pitchFamily="34" charset="0"/>
              </a:rPr>
              <a:t>mdp</a:t>
            </a: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. Para la construcción de 1.4 km.</a:t>
            </a:r>
            <a:endParaRPr lang="es-MX" sz="1400" dirty="0">
              <a:latin typeface="Avenir LT Std 35 Light" pitchFamily="34" charset="0"/>
            </a:endParaRPr>
          </a:p>
        </p:txBody>
      </p:sp>
      <p:sp>
        <p:nvSpPr>
          <p:cNvPr id="5" name="4 CuadroTexto">
            <a:hlinkClick r:id="rId3" action="ppaction://hlinkpres?slideindex=4&amp;slidetitle=Zona Metropolitana de Tampico"/>
          </p:cNvPr>
          <p:cNvSpPr txBox="1"/>
          <p:nvPr/>
        </p:nvSpPr>
        <p:spPr>
          <a:xfrm>
            <a:off x="991058" y="926913"/>
            <a:ext cx="1354270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Tampico</a:t>
            </a:r>
            <a:endParaRPr lang="es-MX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2844" y="714356"/>
            <a:ext cx="88582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Av. Monterrey (construcción de tramos faltantes y reconstrucción de existentes).</a:t>
            </a:r>
            <a:endParaRPr lang="es-MX" sz="19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venir LT Std 65 Medium" pitchFamily="34" charset="0"/>
            </a:endParaRPr>
          </a:p>
        </p:txBody>
      </p:sp>
      <p:pic>
        <p:nvPicPr>
          <p:cNvPr id="4" name="3 Imagen" descr="avenida monterrey_OK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85720" y="2285992"/>
            <a:ext cx="8595008" cy="3280874"/>
          </a:xfrm>
          <a:prstGeom prst="rect">
            <a:avLst/>
          </a:prstGeom>
        </p:spPr>
      </p:pic>
      <p:sp>
        <p:nvSpPr>
          <p:cNvPr id="5" name="4 CuadroTexto">
            <a:hlinkClick r:id="rId3" action="ppaction://hlinkpres?slideindex=4&amp;slidetitle=Zona Metropolitana de Tampico"/>
          </p:cNvPr>
          <p:cNvSpPr txBox="1"/>
          <p:nvPr/>
        </p:nvSpPr>
        <p:spPr>
          <a:xfrm>
            <a:off x="6242066" y="6453336"/>
            <a:ext cx="1354270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Tampico</a:t>
            </a:r>
            <a:endParaRPr lang="es-MX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b="1026"/>
          <a:stretch>
            <a:fillRect/>
          </a:stretch>
        </p:blipFill>
        <p:spPr bwMode="auto">
          <a:xfrm>
            <a:off x="428596" y="71414"/>
            <a:ext cx="8608802" cy="671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Rectángulo"/>
          <p:cNvSpPr/>
          <p:nvPr/>
        </p:nvSpPr>
        <p:spPr>
          <a:xfrm>
            <a:off x="714348" y="883920"/>
            <a:ext cx="1967892" cy="330502"/>
          </a:xfrm>
          <a:prstGeom prst="rect">
            <a:avLst/>
          </a:prstGeom>
          <a:solidFill>
            <a:schemeClr val="bg1"/>
          </a:solidFill>
          <a:ln w="34925" cmpd="dbl">
            <a:solidFill>
              <a:srgbClr val="005019"/>
            </a:solidFill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spc="300" dirty="0" smtClean="0">
                <a:solidFill>
                  <a:srgbClr val="FF0000"/>
                </a:solidFill>
                <a:latin typeface="Avenir LT Std 65 Medium" pitchFamily="34" charset="0"/>
              </a:rPr>
              <a:t>Regresar</a:t>
            </a:r>
            <a:endParaRPr lang="es-MX" b="1" spc="300" dirty="0">
              <a:solidFill>
                <a:srgbClr val="FF0000"/>
              </a:solidFill>
              <a:latin typeface="Avenir LT Std 65 Medium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594860" y="2576531"/>
            <a:ext cx="4191982" cy="33527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400" b="1" dirty="0" smtClean="0">
                <a:solidFill>
                  <a:schemeClr val="tx1"/>
                </a:solidFill>
                <a:latin typeface="Avenir LT Std 35 Light" pitchFamily="34" charset="0"/>
              </a:rPr>
              <a:t>“Laguna Nuevo Amanecer”: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Desazolve de 30.4 ha.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Volumen de dragado: 192,316 m3.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Limpieza de maleza acuática.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Bordo de protección marginal.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Obras pluviales complementarias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Estructura de control de excedencias.</a:t>
            </a:r>
          </a:p>
          <a:p>
            <a:r>
              <a:rPr lang="es-MX" sz="1400" b="1" dirty="0" smtClean="0">
                <a:solidFill>
                  <a:schemeClr val="tx1"/>
                </a:solidFill>
                <a:latin typeface="Avenir LT Std 35 Light" pitchFamily="34" charset="0"/>
              </a:rPr>
              <a:t>Canal “El Cangrejo”</a:t>
            </a: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Longitud: 1.74 km.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Plantilla: 16 m. de ancho.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Tirante: 2 m.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Banqueta lateral: 2 m.</a:t>
            </a:r>
          </a:p>
          <a:p>
            <a:pPr>
              <a:buFont typeface="Wingdings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 Malla tipo ciclón: 1.5 m. de alto.</a:t>
            </a:r>
          </a:p>
          <a:p>
            <a:endParaRPr lang="es-MX" sz="6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RECURSO SOLICITADO PARA EL AÑO 2012: </a:t>
            </a:r>
            <a:r>
              <a:rPr lang="es-MX" sz="1400" b="1" dirty="0" smtClean="0">
                <a:solidFill>
                  <a:schemeClr val="tx1"/>
                </a:solidFill>
                <a:latin typeface="Avenir LT Std 35 Light" pitchFamily="34" charset="0"/>
              </a:rPr>
              <a:t>334.15 millones de pesos.</a:t>
            </a:r>
          </a:p>
        </p:txBody>
      </p:sp>
      <p:sp>
        <p:nvSpPr>
          <p:cNvPr id="7" name="6 Rectángulo"/>
          <p:cNvSpPr/>
          <p:nvPr/>
        </p:nvSpPr>
        <p:spPr>
          <a:xfrm>
            <a:off x="6143636" y="6381772"/>
            <a:ext cx="1314450" cy="1905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400" dirty="0" smtClean="0">
                <a:solidFill>
                  <a:schemeClr val="bg1">
                    <a:lumMod val="50000"/>
                  </a:schemeClr>
                </a:solidFill>
                <a:latin typeface="Avenir LT Std 35 Light" pitchFamily="34" charset="0"/>
              </a:rPr>
              <a:t>334’150,442</a:t>
            </a:r>
          </a:p>
        </p:txBody>
      </p:sp>
      <p:sp>
        <p:nvSpPr>
          <p:cNvPr id="8" name="7 CuadroTexto">
            <a:hlinkClick r:id="rId3" action="ppaction://hlinkpres?slideindex=4&amp;slidetitle=Zona Metropolitana de Tampico"/>
          </p:cNvPr>
          <p:cNvSpPr txBox="1"/>
          <p:nvPr/>
        </p:nvSpPr>
        <p:spPr>
          <a:xfrm>
            <a:off x="991058" y="926913"/>
            <a:ext cx="1354270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Tampico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3686204" y="906780"/>
            <a:ext cx="5076796" cy="48768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LT Std 35 Light" pitchFamily="34" charset="0"/>
              </a:rPr>
              <a:t>Dragado y saneamiento de la laguna “Nuevo Amanecer” y rehabilitación del canal “El Cangrejo”.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690996" y="1442710"/>
            <a:ext cx="5059304" cy="39244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MX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LT Std 35 Light" pitchFamily="34" charset="0"/>
              </a:rPr>
              <a:t>Obras de control, desazolve y saneamiento de la laguna “Nuevo Amanecer” y </a:t>
            </a:r>
            <a:r>
              <a:rPr lang="es-MX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LT Std 35 Light" pitchFamily="34" charset="0"/>
              </a:rPr>
              <a:t>rehab</a:t>
            </a:r>
            <a:r>
              <a:rPr lang="es-MX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LT Std 35 Light" pitchFamily="34" charset="0"/>
              </a:rPr>
              <a:t>. del dren pluvial canal “El Cangrejo” desde la laguna hasta su desembocadura en el río Pánuco.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1406" y="714356"/>
            <a:ext cx="9001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Dragado y saneamiento de la laguna “Nuevo Amanecer” y rehabilitación del canal “El Cangrejo”. (Lámina 1/2)</a:t>
            </a:r>
            <a:endParaRPr lang="es-MX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venir LT Std 65 Medium" pitchFamily="34" charset="0"/>
            </a:endParaRPr>
          </a:p>
        </p:txBody>
      </p:sp>
      <p:sp>
        <p:nvSpPr>
          <p:cNvPr id="4" name="3 CuadroTexto">
            <a:hlinkClick r:id="rId2" action="ppaction://hlinkpres?slideindex=4&amp;slidetitle=Zona Metropolitana de Tampico"/>
          </p:cNvPr>
          <p:cNvSpPr txBox="1"/>
          <p:nvPr/>
        </p:nvSpPr>
        <p:spPr>
          <a:xfrm>
            <a:off x="7718292" y="5517232"/>
            <a:ext cx="1354270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Tampico</a:t>
            </a:r>
            <a:endParaRPr lang="es-MX" sz="12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44633" y="1335314"/>
            <a:ext cx="6156325" cy="5451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285860"/>
            <a:ext cx="6431316" cy="5475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CuadroTexto">
            <a:hlinkClick r:id="rId3" action="ppaction://hlinkpres?slideindex=4&amp;slidetitle=Zona Metropolitana de Tampico"/>
          </p:cNvPr>
          <p:cNvSpPr txBox="1"/>
          <p:nvPr/>
        </p:nvSpPr>
        <p:spPr>
          <a:xfrm>
            <a:off x="7718292" y="5517232"/>
            <a:ext cx="1354270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Tampico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14282" y="642918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Dragado y saneamiento de la laguna “Nuevo Amanecer” y rehabilitación del canal “El Cangrejo”. (Lámina 2/2)</a:t>
            </a:r>
            <a:endParaRPr lang="es-MX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venir LT Std 65 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384" y="71414"/>
            <a:ext cx="8641772" cy="671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Rectángulo"/>
          <p:cNvSpPr/>
          <p:nvPr/>
        </p:nvSpPr>
        <p:spPr>
          <a:xfrm>
            <a:off x="642910" y="857232"/>
            <a:ext cx="1967892" cy="330502"/>
          </a:xfrm>
          <a:prstGeom prst="rect">
            <a:avLst/>
          </a:prstGeom>
          <a:solidFill>
            <a:schemeClr val="bg1"/>
          </a:solidFill>
          <a:ln w="34925" cmpd="dbl">
            <a:solidFill>
              <a:srgbClr val="005019"/>
            </a:solidFill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spc="300" dirty="0" smtClean="0">
                <a:solidFill>
                  <a:srgbClr val="FF0000"/>
                </a:solidFill>
                <a:latin typeface="Avenir LT Std 65 Medium" pitchFamily="34" charset="0"/>
              </a:rPr>
              <a:t>Regresar</a:t>
            </a:r>
            <a:endParaRPr lang="es-MX" b="1" spc="300" dirty="0">
              <a:solidFill>
                <a:srgbClr val="FF0000"/>
              </a:solidFill>
              <a:latin typeface="Avenir LT Std 65 Medium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546241" y="2498501"/>
            <a:ext cx="4198513" cy="34308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Longitud: 1.05 km.</a:t>
            </a: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Plantilla: 26 m. de ancho.</a:t>
            </a: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Tirante: Variable.</a:t>
            </a: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Sección rectangular a base de tablestaca metálica.</a:t>
            </a:r>
          </a:p>
          <a:p>
            <a:pPr>
              <a:buFont typeface="Wingdings" pitchFamily="2" charset="2"/>
              <a:buChar char="§"/>
            </a:pPr>
            <a:endParaRPr lang="es-MX" sz="105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RECURSO SOLICITADO PARA EL AÑO 2012: </a:t>
            </a:r>
            <a:r>
              <a:rPr lang="es-MX" sz="1600" b="1" dirty="0" smtClean="0">
                <a:solidFill>
                  <a:schemeClr val="tx1"/>
                </a:solidFill>
                <a:latin typeface="Avenir LT Std 35 Light" pitchFamily="34" charset="0"/>
              </a:rPr>
              <a:t>136.97 millones de pesos.</a:t>
            </a:r>
          </a:p>
          <a:p>
            <a:endParaRPr lang="es-MX" sz="900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r>
              <a:rPr lang="es-MX" sz="1400" b="1" dirty="0" smtClean="0">
                <a:solidFill>
                  <a:schemeClr val="tx1"/>
                </a:solidFill>
                <a:latin typeface="Avenir LT Std 35 Light" pitchFamily="34" charset="0"/>
              </a:rPr>
              <a:t>NOTA:</a:t>
            </a:r>
          </a:p>
          <a:p>
            <a:r>
              <a:rPr lang="es-MX" sz="1400" dirty="0" smtClean="0">
                <a:solidFill>
                  <a:schemeClr val="tx1"/>
                </a:solidFill>
                <a:latin typeface="Avenir LT Std 35 Light" pitchFamily="34" charset="0"/>
              </a:rPr>
              <a:t>Incluye adecuación de canales alimentadores, interconexión con las marismas, reposición de red de agua potable, drenaje sanitario, tomas y descargas domiciliarias afectadas, etc.</a:t>
            </a:r>
            <a:endParaRPr lang="es-MX" sz="1600" dirty="0">
              <a:latin typeface="Avenir LT Std 35 Light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100755" y="6391275"/>
            <a:ext cx="1314450" cy="1905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200" dirty="0" smtClean="0">
                <a:solidFill>
                  <a:schemeClr val="bg1">
                    <a:lumMod val="50000"/>
                  </a:schemeClr>
                </a:solidFill>
                <a:latin typeface="Avenir LT Std 35 Light" pitchFamily="34" charset="0"/>
              </a:rPr>
              <a:t>218’352,196</a:t>
            </a:r>
            <a:endParaRPr lang="es-MX" sz="1400" dirty="0" smtClean="0">
              <a:solidFill>
                <a:schemeClr val="bg1">
                  <a:lumMod val="50000"/>
                </a:schemeClr>
              </a:solidFill>
              <a:latin typeface="Avenir LT Std 35 Light" pitchFamily="34" charset="0"/>
            </a:endParaRPr>
          </a:p>
        </p:txBody>
      </p:sp>
      <p:sp>
        <p:nvSpPr>
          <p:cNvPr id="6" name="5 CuadroTexto">
            <a:hlinkClick r:id="rId3" action="ppaction://hlinkpres?slideindex=4&amp;slidetitle=Zona Metropolitana de Tampico"/>
          </p:cNvPr>
          <p:cNvSpPr txBox="1"/>
          <p:nvPr/>
        </p:nvSpPr>
        <p:spPr>
          <a:xfrm>
            <a:off x="970037" y="884871"/>
            <a:ext cx="1354270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Tampico</a:t>
            </a:r>
            <a:endParaRPr lang="es-MX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2844" y="714356"/>
            <a:ext cx="8858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Sistema del drenaje pluvial en el </a:t>
            </a:r>
            <a:r>
              <a:rPr lang="es-MX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Chispus</a:t>
            </a:r>
            <a:r>
              <a:rPr lang="es-MX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, en las Colonias aledañas a la laguna "La Ilusión"  (Sección 1 - Canal </a:t>
            </a:r>
            <a:r>
              <a:rPr lang="es-MX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Chispus</a:t>
            </a:r>
            <a:r>
              <a:rPr lang="es-MX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 Sur).</a:t>
            </a:r>
            <a:endParaRPr lang="es-MX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venir LT Std 65 Medium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4702" y="1357298"/>
            <a:ext cx="6259132" cy="5386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CuadroTexto">
            <a:hlinkClick r:id="rId3" action="ppaction://hlinkpres?slideindex=4&amp;slidetitle=Zona Metropolitana de Tampico"/>
          </p:cNvPr>
          <p:cNvSpPr txBox="1"/>
          <p:nvPr/>
        </p:nvSpPr>
        <p:spPr>
          <a:xfrm>
            <a:off x="7718292" y="5517232"/>
            <a:ext cx="1354270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Tampico</a:t>
            </a:r>
            <a:endParaRPr lang="es-MX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601" y="66169"/>
            <a:ext cx="8518556" cy="6720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Rectángulo"/>
          <p:cNvSpPr/>
          <p:nvPr/>
        </p:nvSpPr>
        <p:spPr>
          <a:xfrm>
            <a:off x="714348" y="883920"/>
            <a:ext cx="1967892" cy="330502"/>
          </a:xfrm>
          <a:prstGeom prst="rect">
            <a:avLst/>
          </a:prstGeom>
          <a:solidFill>
            <a:schemeClr val="bg1"/>
          </a:solidFill>
          <a:ln w="34925" cmpd="dbl">
            <a:solidFill>
              <a:srgbClr val="005019"/>
            </a:solidFill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spc="300" dirty="0" smtClean="0">
                <a:solidFill>
                  <a:srgbClr val="FF0000"/>
                </a:solidFill>
                <a:latin typeface="Avenir LT Std 65 Medium" pitchFamily="34" charset="0"/>
              </a:rPr>
              <a:t>Regresar</a:t>
            </a:r>
            <a:endParaRPr lang="es-MX" b="1" spc="300" dirty="0">
              <a:solidFill>
                <a:srgbClr val="FF0000"/>
              </a:solidFill>
              <a:latin typeface="Avenir LT Std 65 Medium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572000" y="2500306"/>
            <a:ext cx="4165600" cy="332899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§"/>
            </a:pPr>
            <a:r>
              <a:rPr lang="es-MX" dirty="0" smtClean="0">
                <a:solidFill>
                  <a:schemeClr val="tx1"/>
                </a:solidFill>
                <a:latin typeface="Avenir LT Std 35 Light" pitchFamily="34" charset="0"/>
              </a:rPr>
              <a:t> </a:t>
            </a: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Longitud: 2.40 km.</a:t>
            </a: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Calzada: Dos de 6.4 m. cada una</a:t>
            </a: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36,000 m2 de pavimento de concreto hidráulico.</a:t>
            </a: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Puente vehicular sobre el Canal El </a:t>
            </a:r>
            <a:r>
              <a:rPr lang="es-MX" sz="1600" dirty="0" err="1" smtClean="0">
                <a:solidFill>
                  <a:schemeClr val="tx1"/>
                </a:solidFill>
                <a:latin typeface="Avenir LT Std 35 Light" pitchFamily="34" charset="0"/>
              </a:rPr>
              <a:t>Chispus</a:t>
            </a: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 RECURSO SOLICITADO PARA EL AÑO 2012: </a:t>
            </a:r>
            <a:r>
              <a:rPr lang="es-MX" sz="1600" b="1" dirty="0" smtClean="0">
                <a:solidFill>
                  <a:schemeClr val="tx1"/>
                </a:solidFill>
                <a:latin typeface="Avenir LT Std 35 Light" pitchFamily="34" charset="0"/>
              </a:rPr>
              <a:t>125 millones de pesos.</a:t>
            </a:r>
          </a:p>
          <a:p>
            <a:endParaRPr lang="es-MX" dirty="0" smtClean="0">
              <a:solidFill>
                <a:schemeClr val="tx1"/>
              </a:solidFill>
              <a:latin typeface="Avenir LT Std 35 Light" pitchFamily="34" charset="0"/>
            </a:endParaRPr>
          </a:p>
          <a:p>
            <a:r>
              <a:rPr lang="es-MX" sz="1600" b="1" dirty="0" smtClean="0">
                <a:solidFill>
                  <a:schemeClr val="tx1"/>
                </a:solidFill>
                <a:latin typeface="Avenir LT Std 35 Light" pitchFamily="34" charset="0"/>
              </a:rPr>
              <a:t>NOTA:</a:t>
            </a:r>
          </a:p>
          <a:p>
            <a:r>
              <a:rPr lang="es-MX" sz="1600" dirty="0" smtClean="0">
                <a:solidFill>
                  <a:schemeClr val="tx1"/>
                </a:solidFill>
                <a:latin typeface="Avenir LT Std 35 Light" pitchFamily="34" charset="0"/>
              </a:rPr>
              <a:t>El monto incluye desvío de drenes pluviales, alcantarillas, rejillas y drenaje pluvial complementario.</a:t>
            </a:r>
            <a:endParaRPr lang="es-MX" sz="1600" dirty="0"/>
          </a:p>
        </p:txBody>
      </p:sp>
      <p:sp>
        <p:nvSpPr>
          <p:cNvPr id="7" name="6 Rectángulo"/>
          <p:cNvSpPr/>
          <p:nvPr/>
        </p:nvSpPr>
        <p:spPr>
          <a:xfrm>
            <a:off x="6105526" y="6353176"/>
            <a:ext cx="1314450" cy="1905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600" dirty="0" smtClean="0">
                <a:solidFill>
                  <a:schemeClr val="bg1">
                    <a:lumMod val="50000"/>
                  </a:schemeClr>
                </a:solidFill>
              </a:rPr>
              <a:t>215’000,000</a:t>
            </a:r>
            <a:endParaRPr lang="es-MX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5 CuadroTexto">
            <a:hlinkClick r:id="rId3" action="ppaction://hlinkpres?slideindex=4&amp;slidetitle=Zona Metropolitana de Tampico"/>
          </p:cNvPr>
          <p:cNvSpPr txBox="1"/>
          <p:nvPr/>
        </p:nvSpPr>
        <p:spPr>
          <a:xfrm>
            <a:off x="991058" y="926913"/>
            <a:ext cx="1354270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Tampico</a:t>
            </a:r>
            <a:endParaRPr lang="es-MX" sz="1200" dirty="0">
              <a:solidFill>
                <a:schemeClr val="tx1"/>
              </a:solidFill>
            </a:endParaRPr>
          </a:p>
        </p:txBody>
      </p:sp>
      <p:grpSp>
        <p:nvGrpSpPr>
          <p:cNvPr id="8" name="7 Grupo"/>
          <p:cNvGrpSpPr/>
          <p:nvPr/>
        </p:nvGrpSpPr>
        <p:grpSpPr>
          <a:xfrm>
            <a:off x="725785" y="2307653"/>
            <a:ext cx="3846215" cy="4264619"/>
            <a:chOff x="629334" y="2326828"/>
            <a:chExt cx="3846215" cy="4264619"/>
          </a:xfrm>
        </p:grpSpPr>
        <p:pic>
          <p:nvPicPr>
            <p:cNvPr id="9" name="8 Imagen" descr="TMA_004.bmp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1460889" y="2326828"/>
              <a:ext cx="2979685" cy="1809743"/>
            </a:xfrm>
            <a:prstGeom prst="rect">
              <a:avLst/>
            </a:prstGeom>
          </p:spPr>
        </p:pic>
        <p:pic>
          <p:nvPicPr>
            <p:cNvPr id="10" name="9 Imagen" descr="TMA_004_MICRO.bmp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629334" y="4136571"/>
              <a:ext cx="3846215" cy="245487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42844" y="714356"/>
            <a:ext cx="88582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LT Std 65 Medium" pitchFamily="34" charset="0"/>
              </a:rPr>
              <a:t>Construcción del Eje vial Madero Sur – Norte, para conectar la Av. Rodolfo Torre Cantú (Av. Tamaulipas) y Av. Palafox.</a:t>
            </a:r>
            <a:endParaRPr lang="es-MX" sz="19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venir LT Std 65 Medium" pitchFamily="34" charset="0"/>
            </a:endParaRPr>
          </a:p>
        </p:txBody>
      </p:sp>
      <p:sp>
        <p:nvSpPr>
          <p:cNvPr id="6" name="5 CuadroTexto">
            <a:hlinkClick r:id="rId2" action="ppaction://hlinkpres?slideindex=4&amp;slidetitle=Zona Metropolitana de Tampico"/>
          </p:cNvPr>
          <p:cNvSpPr txBox="1"/>
          <p:nvPr/>
        </p:nvSpPr>
        <p:spPr>
          <a:xfrm>
            <a:off x="6242066" y="6453336"/>
            <a:ext cx="1354270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>
                <a:solidFill>
                  <a:schemeClr val="tx1"/>
                </a:solidFill>
              </a:rPr>
              <a:t>Mapa ZM Tampico</a:t>
            </a:r>
            <a:endParaRPr lang="es-MX" sz="1200" dirty="0">
              <a:solidFill>
                <a:schemeClr val="tx1"/>
              </a:solidFill>
            </a:endParaRPr>
          </a:p>
        </p:txBody>
      </p:sp>
      <p:pic>
        <p:nvPicPr>
          <p:cNvPr id="5" name="Picture 2" descr="F:\Perfil  con ciclov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857364"/>
            <a:ext cx="8358214" cy="34878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5357</TotalTime>
  <Words>539</Words>
  <Application>Microsoft Office PowerPoint</Application>
  <PresentationFormat>Presentación en pantalla (4:3)</PresentationFormat>
  <Paragraphs>68</Paragraphs>
  <Slides>10</Slides>
  <Notes>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Company>diseno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cartello diseño publicitario</dc:creator>
  <cp:lastModifiedBy>Jimmy</cp:lastModifiedBy>
  <cp:revision>441</cp:revision>
  <dcterms:created xsi:type="dcterms:W3CDTF">2010-12-31T17:55:58Z</dcterms:created>
  <dcterms:modified xsi:type="dcterms:W3CDTF">2011-10-07T17:07:47Z</dcterms:modified>
</cp:coreProperties>
</file>